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6" r:id="rId2"/>
    <p:sldId id="339" r:id="rId3"/>
    <p:sldId id="343" r:id="rId4"/>
    <p:sldId id="346" r:id="rId5"/>
    <p:sldId id="348" r:id="rId6"/>
    <p:sldId id="347" r:id="rId7"/>
    <p:sldId id="345" r:id="rId8"/>
    <p:sldId id="349" r:id="rId9"/>
    <p:sldId id="351" r:id="rId10"/>
    <p:sldId id="350" r:id="rId11"/>
    <p:sldId id="352" r:id="rId12"/>
    <p:sldId id="353" r:id="rId13"/>
    <p:sldId id="354" r:id="rId14"/>
    <p:sldId id="355" r:id="rId15"/>
    <p:sldId id="358" r:id="rId16"/>
    <p:sldId id="356" r:id="rId17"/>
    <p:sldId id="357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alatino" panose="020B0604020202020204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FF0"/>
    <a:srgbClr val="0071CE"/>
    <a:srgbClr val="FFFFFE"/>
    <a:srgbClr val="97CAEB"/>
    <a:srgbClr val="770520"/>
    <a:srgbClr val="001F5B"/>
    <a:srgbClr val="FFFFFD"/>
    <a:srgbClr val="FFFFFC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82093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8D6B6-EA4F-4BD5-85D1-C5A4DF628E03}" type="doc">
      <dgm:prSet loTypeId="urn:microsoft.com/office/officeart/2005/8/layout/hierarchy1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50EE4F4-9E67-4FCF-8588-4533501FC9B0}">
      <dgm:prSet/>
      <dgm:spPr/>
      <dgm:t>
        <a:bodyPr/>
        <a:lstStyle/>
        <a:p>
          <a:r>
            <a:rPr lang="en-IN" dirty="0"/>
            <a:t>Explored Named Entity Recognition, which didn’t give better results</a:t>
          </a:r>
          <a:endParaRPr lang="en-US" dirty="0"/>
        </a:p>
      </dgm:t>
    </dgm:pt>
    <dgm:pt modelId="{36F41BC6-98CF-42FA-9876-B40001CF9FC4}" type="parTrans" cxnId="{EF10EC65-E913-42F6-A336-4FEFC2034D46}">
      <dgm:prSet/>
      <dgm:spPr/>
      <dgm:t>
        <a:bodyPr/>
        <a:lstStyle/>
        <a:p>
          <a:endParaRPr lang="en-US"/>
        </a:p>
      </dgm:t>
    </dgm:pt>
    <dgm:pt modelId="{F1525C1B-936C-408D-85F6-98B6DCE1CD24}" type="sibTrans" cxnId="{EF10EC65-E913-42F6-A336-4FEFC2034D46}">
      <dgm:prSet/>
      <dgm:spPr/>
      <dgm:t>
        <a:bodyPr/>
        <a:lstStyle/>
        <a:p>
          <a:endParaRPr lang="en-US"/>
        </a:p>
      </dgm:t>
    </dgm:pt>
    <dgm:pt modelId="{AD50237A-2026-4B66-9597-455AD6FF0519}">
      <dgm:prSet/>
      <dgm:spPr/>
      <dgm:t>
        <a:bodyPr/>
        <a:lstStyle/>
        <a:p>
          <a:r>
            <a:rPr lang="en-IN"/>
            <a:t>Tried LLAMA model for small amount of 2010 year data.</a:t>
          </a:r>
          <a:endParaRPr lang="en-US"/>
        </a:p>
      </dgm:t>
    </dgm:pt>
    <dgm:pt modelId="{0CDA7519-EB0B-43E8-9AAC-A372AC70A2BE}" type="parTrans" cxnId="{99F5AA61-E53E-44D6-B817-8A6121483274}">
      <dgm:prSet/>
      <dgm:spPr/>
      <dgm:t>
        <a:bodyPr/>
        <a:lstStyle/>
        <a:p>
          <a:endParaRPr lang="en-US"/>
        </a:p>
      </dgm:t>
    </dgm:pt>
    <dgm:pt modelId="{F338A73E-06F7-43A6-A614-560B141EE384}" type="sibTrans" cxnId="{99F5AA61-E53E-44D6-B817-8A6121483274}">
      <dgm:prSet/>
      <dgm:spPr/>
      <dgm:t>
        <a:bodyPr/>
        <a:lstStyle/>
        <a:p>
          <a:endParaRPr lang="en-US"/>
        </a:p>
      </dgm:t>
    </dgm:pt>
    <dgm:pt modelId="{D4C6CBF5-7E82-423B-83B3-B8E904E811F7}">
      <dgm:prSet/>
      <dgm:spPr/>
      <dgm:t>
        <a:bodyPr/>
        <a:lstStyle/>
        <a:p>
          <a:r>
            <a:rPr lang="en-IN"/>
            <a:t>Tried to collect the Licenser and Licensee information for the entire 2010 dataset which had around 4147 documents. But it got timed out.</a:t>
          </a:r>
          <a:endParaRPr lang="en-US"/>
        </a:p>
      </dgm:t>
    </dgm:pt>
    <dgm:pt modelId="{B1263CDB-9249-4187-8397-543E68F9BAED}" type="parTrans" cxnId="{F6566748-BCEA-43AA-A68A-C664B687288D}">
      <dgm:prSet/>
      <dgm:spPr/>
      <dgm:t>
        <a:bodyPr/>
        <a:lstStyle/>
        <a:p>
          <a:endParaRPr lang="en-US"/>
        </a:p>
      </dgm:t>
    </dgm:pt>
    <dgm:pt modelId="{482CA6DB-1907-44B6-B12D-362B5F325A81}" type="sibTrans" cxnId="{F6566748-BCEA-43AA-A68A-C664B687288D}">
      <dgm:prSet/>
      <dgm:spPr/>
      <dgm:t>
        <a:bodyPr/>
        <a:lstStyle/>
        <a:p>
          <a:endParaRPr lang="en-US"/>
        </a:p>
      </dgm:t>
    </dgm:pt>
    <dgm:pt modelId="{9F060B2F-2E5B-4ECC-84DE-0EB535C7C084}">
      <dgm:prSet/>
      <dgm:spPr/>
      <dgm:t>
        <a:bodyPr/>
        <a:lstStyle/>
        <a:p>
          <a:r>
            <a:rPr lang="en-IN"/>
            <a:t>Tried with 200 and 100 records, it failed with timeout error.</a:t>
          </a:r>
          <a:endParaRPr lang="en-US"/>
        </a:p>
      </dgm:t>
    </dgm:pt>
    <dgm:pt modelId="{54D4603B-56E5-4602-B568-8F25FF5DFF2D}" type="parTrans" cxnId="{4B7F7B95-A943-4FFB-ADC8-82F8873A1561}">
      <dgm:prSet/>
      <dgm:spPr/>
      <dgm:t>
        <a:bodyPr/>
        <a:lstStyle/>
        <a:p>
          <a:endParaRPr lang="en-US"/>
        </a:p>
      </dgm:t>
    </dgm:pt>
    <dgm:pt modelId="{5BF91DD2-D0DB-489A-8053-01D142AD9C0D}" type="sibTrans" cxnId="{4B7F7B95-A943-4FFB-ADC8-82F8873A1561}">
      <dgm:prSet/>
      <dgm:spPr/>
      <dgm:t>
        <a:bodyPr/>
        <a:lstStyle/>
        <a:p>
          <a:endParaRPr lang="en-US"/>
        </a:p>
      </dgm:t>
    </dgm:pt>
    <dgm:pt modelId="{1676788A-F6F6-44A6-8136-70052086B00B}">
      <dgm:prSet/>
      <dgm:spPr/>
      <dgm:t>
        <a:bodyPr/>
        <a:lstStyle/>
        <a:p>
          <a:r>
            <a:rPr lang="en-US" dirty="0"/>
            <a:t>Every record out of 4147 is huge so the data is divided into chunks and provided to the model.</a:t>
          </a:r>
        </a:p>
      </dgm:t>
    </dgm:pt>
    <dgm:pt modelId="{33082D0A-5A47-481E-AA15-0F9074B3A9C7}" type="parTrans" cxnId="{E13E39C9-3BA8-49D6-882C-C8F746084D55}">
      <dgm:prSet/>
      <dgm:spPr/>
      <dgm:t>
        <a:bodyPr/>
        <a:lstStyle/>
        <a:p>
          <a:endParaRPr lang="en-IN"/>
        </a:p>
      </dgm:t>
    </dgm:pt>
    <dgm:pt modelId="{F144DEFD-77B1-4463-94FD-ACE64A0ED3CF}" type="sibTrans" cxnId="{E13E39C9-3BA8-49D6-882C-C8F746084D55}">
      <dgm:prSet/>
      <dgm:spPr/>
      <dgm:t>
        <a:bodyPr/>
        <a:lstStyle/>
        <a:p>
          <a:endParaRPr lang="en-IN"/>
        </a:p>
      </dgm:t>
    </dgm:pt>
    <dgm:pt modelId="{DCAB8584-BB42-4DB3-B63E-37882932E5F9}" type="pres">
      <dgm:prSet presAssocID="{D4B8D6B6-EA4F-4BD5-85D1-C5A4DF628E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995D6A-1E21-4819-A17A-1F1A8FA9D3A7}" type="pres">
      <dgm:prSet presAssocID="{050EE4F4-9E67-4FCF-8588-4533501FC9B0}" presName="hierRoot1" presStyleCnt="0"/>
      <dgm:spPr/>
    </dgm:pt>
    <dgm:pt modelId="{1B1A1D6B-466D-4002-93FD-572A3AB2628D}" type="pres">
      <dgm:prSet presAssocID="{050EE4F4-9E67-4FCF-8588-4533501FC9B0}" presName="composite" presStyleCnt="0"/>
      <dgm:spPr/>
    </dgm:pt>
    <dgm:pt modelId="{F3C8C6D8-C50C-4492-B73B-78FCE22C470D}" type="pres">
      <dgm:prSet presAssocID="{050EE4F4-9E67-4FCF-8588-4533501FC9B0}" presName="background" presStyleLbl="node0" presStyleIdx="0" presStyleCnt="5"/>
      <dgm:spPr/>
    </dgm:pt>
    <dgm:pt modelId="{4AE775CA-284B-48B1-89E9-87B2337EA4C9}" type="pres">
      <dgm:prSet presAssocID="{050EE4F4-9E67-4FCF-8588-4533501FC9B0}" presName="text" presStyleLbl="fgAcc0" presStyleIdx="0" presStyleCnt="5">
        <dgm:presLayoutVars>
          <dgm:chPref val="3"/>
        </dgm:presLayoutVars>
      </dgm:prSet>
      <dgm:spPr/>
    </dgm:pt>
    <dgm:pt modelId="{07AB721F-F823-45A9-9235-D0C51B15869E}" type="pres">
      <dgm:prSet presAssocID="{050EE4F4-9E67-4FCF-8588-4533501FC9B0}" presName="hierChild2" presStyleCnt="0"/>
      <dgm:spPr/>
    </dgm:pt>
    <dgm:pt modelId="{30FEAAA9-4784-48EA-848F-1472FE5B1E98}" type="pres">
      <dgm:prSet presAssocID="{AD50237A-2026-4B66-9597-455AD6FF0519}" presName="hierRoot1" presStyleCnt="0"/>
      <dgm:spPr/>
    </dgm:pt>
    <dgm:pt modelId="{59A7C1D2-8418-43BE-BD82-09C4D012706C}" type="pres">
      <dgm:prSet presAssocID="{AD50237A-2026-4B66-9597-455AD6FF0519}" presName="composite" presStyleCnt="0"/>
      <dgm:spPr/>
    </dgm:pt>
    <dgm:pt modelId="{EC4D728E-8C44-43DE-B483-0C2F756CD20A}" type="pres">
      <dgm:prSet presAssocID="{AD50237A-2026-4B66-9597-455AD6FF0519}" presName="background" presStyleLbl="node0" presStyleIdx="1" presStyleCnt="5"/>
      <dgm:spPr/>
    </dgm:pt>
    <dgm:pt modelId="{4677CCF1-CBAE-4DD7-866A-FBC5110B909D}" type="pres">
      <dgm:prSet presAssocID="{AD50237A-2026-4B66-9597-455AD6FF0519}" presName="text" presStyleLbl="fgAcc0" presStyleIdx="1" presStyleCnt="5">
        <dgm:presLayoutVars>
          <dgm:chPref val="3"/>
        </dgm:presLayoutVars>
      </dgm:prSet>
      <dgm:spPr/>
    </dgm:pt>
    <dgm:pt modelId="{C8AEEAD0-3D64-4189-81A9-CE7976FAF05A}" type="pres">
      <dgm:prSet presAssocID="{AD50237A-2026-4B66-9597-455AD6FF0519}" presName="hierChild2" presStyleCnt="0"/>
      <dgm:spPr/>
    </dgm:pt>
    <dgm:pt modelId="{3DD4AA26-22F2-4DF5-A66E-E8A8894E5691}" type="pres">
      <dgm:prSet presAssocID="{D4C6CBF5-7E82-423B-83B3-B8E904E811F7}" presName="hierRoot1" presStyleCnt="0"/>
      <dgm:spPr/>
    </dgm:pt>
    <dgm:pt modelId="{0083C05E-DAE6-4111-99A6-AFB3F602F6BE}" type="pres">
      <dgm:prSet presAssocID="{D4C6CBF5-7E82-423B-83B3-B8E904E811F7}" presName="composite" presStyleCnt="0"/>
      <dgm:spPr/>
    </dgm:pt>
    <dgm:pt modelId="{B77E8580-3F59-4EB0-BB64-61CAD5082075}" type="pres">
      <dgm:prSet presAssocID="{D4C6CBF5-7E82-423B-83B3-B8E904E811F7}" presName="background" presStyleLbl="node0" presStyleIdx="2" presStyleCnt="5"/>
      <dgm:spPr/>
    </dgm:pt>
    <dgm:pt modelId="{D8363242-738F-4762-9FB6-DB675E4EA9A9}" type="pres">
      <dgm:prSet presAssocID="{D4C6CBF5-7E82-423B-83B3-B8E904E811F7}" presName="text" presStyleLbl="fgAcc0" presStyleIdx="2" presStyleCnt="5">
        <dgm:presLayoutVars>
          <dgm:chPref val="3"/>
        </dgm:presLayoutVars>
      </dgm:prSet>
      <dgm:spPr/>
    </dgm:pt>
    <dgm:pt modelId="{7F0D1692-C1EC-4AA4-A2CE-1529F17E049C}" type="pres">
      <dgm:prSet presAssocID="{D4C6CBF5-7E82-423B-83B3-B8E904E811F7}" presName="hierChild2" presStyleCnt="0"/>
      <dgm:spPr/>
    </dgm:pt>
    <dgm:pt modelId="{8DB0BE9B-19E2-4D6F-B2DC-C4F9030CB80A}" type="pres">
      <dgm:prSet presAssocID="{9F060B2F-2E5B-4ECC-84DE-0EB535C7C084}" presName="hierRoot1" presStyleCnt="0"/>
      <dgm:spPr/>
    </dgm:pt>
    <dgm:pt modelId="{C5CF1436-B24B-4A28-8511-3B6F1FFDC453}" type="pres">
      <dgm:prSet presAssocID="{9F060B2F-2E5B-4ECC-84DE-0EB535C7C084}" presName="composite" presStyleCnt="0"/>
      <dgm:spPr/>
    </dgm:pt>
    <dgm:pt modelId="{BF6A8766-BB04-4F8B-94D5-FEEE0BCE2263}" type="pres">
      <dgm:prSet presAssocID="{9F060B2F-2E5B-4ECC-84DE-0EB535C7C084}" presName="background" presStyleLbl="node0" presStyleIdx="3" presStyleCnt="5"/>
      <dgm:spPr/>
    </dgm:pt>
    <dgm:pt modelId="{5D42C464-8E3B-477C-820C-10E00EA6F0A9}" type="pres">
      <dgm:prSet presAssocID="{9F060B2F-2E5B-4ECC-84DE-0EB535C7C084}" presName="text" presStyleLbl="fgAcc0" presStyleIdx="3" presStyleCnt="5">
        <dgm:presLayoutVars>
          <dgm:chPref val="3"/>
        </dgm:presLayoutVars>
      </dgm:prSet>
      <dgm:spPr/>
    </dgm:pt>
    <dgm:pt modelId="{178A21F3-EAC1-465F-A0BE-CC6277E6DB69}" type="pres">
      <dgm:prSet presAssocID="{9F060B2F-2E5B-4ECC-84DE-0EB535C7C084}" presName="hierChild2" presStyleCnt="0"/>
      <dgm:spPr/>
    </dgm:pt>
    <dgm:pt modelId="{9831CE95-F120-4310-A4DD-EB6DB069CDB8}" type="pres">
      <dgm:prSet presAssocID="{1676788A-F6F6-44A6-8136-70052086B00B}" presName="hierRoot1" presStyleCnt="0"/>
      <dgm:spPr/>
    </dgm:pt>
    <dgm:pt modelId="{38083833-2361-4B32-A96C-77B67EACCF60}" type="pres">
      <dgm:prSet presAssocID="{1676788A-F6F6-44A6-8136-70052086B00B}" presName="composite" presStyleCnt="0"/>
      <dgm:spPr/>
    </dgm:pt>
    <dgm:pt modelId="{A144B26E-76D5-4862-949F-37B7FFCF6279}" type="pres">
      <dgm:prSet presAssocID="{1676788A-F6F6-44A6-8136-70052086B00B}" presName="background" presStyleLbl="node0" presStyleIdx="4" presStyleCnt="5"/>
      <dgm:spPr/>
    </dgm:pt>
    <dgm:pt modelId="{1E3635C2-3CC2-436B-B5F3-16ED719C0576}" type="pres">
      <dgm:prSet presAssocID="{1676788A-F6F6-44A6-8136-70052086B00B}" presName="text" presStyleLbl="fgAcc0" presStyleIdx="4" presStyleCnt="5">
        <dgm:presLayoutVars>
          <dgm:chPref val="3"/>
        </dgm:presLayoutVars>
      </dgm:prSet>
      <dgm:spPr/>
    </dgm:pt>
    <dgm:pt modelId="{EB8FADC1-4610-4DB1-A065-3B6403BD5EA3}" type="pres">
      <dgm:prSet presAssocID="{1676788A-F6F6-44A6-8136-70052086B00B}" presName="hierChild2" presStyleCnt="0"/>
      <dgm:spPr/>
    </dgm:pt>
  </dgm:ptLst>
  <dgm:cxnLst>
    <dgm:cxn modelId="{092AE62A-0CEA-486D-8450-85C24E20AA0B}" type="presOf" srcId="{AD50237A-2026-4B66-9597-455AD6FF0519}" destId="{4677CCF1-CBAE-4DD7-866A-FBC5110B909D}" srcOrd="0" destOrd="0" presId="urn:microsoft.com/office/officeart/2005/8/layout/hierarchy1"/>
    <dgm:cxn modelId="{D5368C3F-A485-4EE2-AE36-F06593B5E915}" type="presOf" srcId="{9F060B2F-2E5B-4ECC-84DE-0EB535C7C084}" destId="{5D42C464-8E3B-477C-820C-10E00EA6F0A9}" srcOrd="0" destOrd="0" presId="urn:microsoft.com/office/officeart/2005/8/layout/hierarchy1"/>
    <dgm:cxn modelId="{99F5AA61-E53E-44D6-B817-8A6121483274}" srcId="{D4B8D6B6-EA4F-4BD5-85D1-C5A4DF628E03}" destId="{AD50237A-2026-4B66-9597-455AD6FF0519}" srcOrd="1" destOrd="0" parTransId="{0CDA7519-EB0B-43E8-9AAC-A372AC70A2BE}" sibTransId="{F338A73E-06F7-43A6-A614-560B141EE384}"/>
    <dgm:cxn modelId="{EF10EC65-E913-42F6-A336-4FEFC2034D46}" srcId="{D4B8D6B6-EA4F-4BD5-85D1-C5A4DF628E03}" destId="{050EE4F4-9E67-4FCF-8588-4533501FC9B0}" srcOrd="0" destOrd="0" parTransId="{36F41BC6-98CF-42FA-9876-B40001CF9FC4}" sibTransId="{F1525C1B-936C-408D-85F6-98B6DCE1CD24}"/>
    <dgm:cxn modelId="{92643167-AA17-4E69-A3DE-4C90BCBDDA7B}" type="presOf" srcId="{1676788A-F6F6-44A6-8136-70052086B00B}" destId="{1E3635C2-3CC2-436B-B5F3-16ED719C0576}" srcOrd="0" destOrd="0" presId="urn:microsoft.com/office/officeart/2005/8/layout/hierarchy1"/>
    <dgm:cxn modelId="{F6566748-BCEA-43AA-A68A-C664B687288D}" srcId="{D4B8D6B6-EA4F-4BD5-85D1-C5A4DF628E03}" destId="{D4C6CBF5-7E82-423B-83B3-B8E904E811F7}" srcOrd="2" destOrd="0" parTransId="{B1263CDB-9249-4187-8397-543E68F9BAED}" sibTransId="{482CA6DB-1907-44B6-B12D-362B5F325A81}"/>
    <dgm:cxn modelId="{4B7F7B95-A943-4FFB-ADC8-82F8873A1561}" srcId="{D4B8D6B6-EA4F-4BD5-85D1-C5A4DF628E03}" destId="{9F060B2F-2E5B-4ECC-84DE-0EB535C7C084}" srcOrd="3" destOrd="0" parTransId="{54D4603B-56E5-4602-B568-8F25FF5DFF2D}" sibTransId="{5BF91DD2-D0DB-489A-8053-01D142AD9C0D}"/>
    <dgm:cxn modelId="{9797859C-70FF-49AD-BBF5-52B6BA40920E}" type="presOf" srcId="{D4C6CBF5-7E82-423B-83B3-B8E904E811F7}" destId="{D8363242-738F-4762-9FB6-DB675E4EA9A9}" srcOrd="0" destOrd="0" presId="urn:microsoft.com/office/officeart/2005/8/layout/hierarchy1"/>
    <dgm:cxn modelId="{557114C4-E145-45DE-85F5-B4F1EAE76020}" type="presOf" srcId="{050EE4F4-9E67-4FCF-8588-4533501FC9B0}" destId="{4AE775CA-284B-48B1-89E9-87B2337EA4C9}" srcOrd="0" destOrd="0" presId="urn:microsoft.com/office/officeart/2005/8/layout/hierarchy1"/>
    <dgm:cxn modelId="{E13E39C9-3BA8-49D6-882C-C8F746084D55}" srcId="{D4B8D6B6-EA4F-4BD5-85D1-C5A4DF628E03}" destId="{1676788A-F6F6-44A6-8136-70052086B00B}" srcOrd="4" destOrd="0" parTransId="{33082D0A-5A47-481E-AA15-0F9074B3A9C7}" sibTransId="{F144DEFD-77B1-4463-94FD-ACE64A0ED3CF}"/>
    <dgm:cxn modelId="{47A8D0F8-F98F-4458-91FF-C9DDD8A1BE4A}" type="presOf" srcId="{D4B8D6B6-EA4F-4BD5-85D1-C5A4DF628E03}" destId="{DCAB8584-BB42-4DB3-B63E-37882932E5F9}" srcOrd="0" destOrd="0" presId="urn:microsoft.com/office/officeart/2005/8/layout/hierarchy1"/>
    <dgm:cxn modelId="{ED928CBC-952A-4D06-8375-D6AC9F725895}" type="presParOf" srcId="{DCAB8584-BB42-4DB3-B63E-37882932E5F9}" destId="{A0995D6A-1E21-4819-A17A-1F1A8FA9D3A7}" srcOrd="0" destOrd="0" presId="urn:microsoft.com/office/officeart/2005/8/layout/hierarchy1"/>
    <dgm:cxn modelId="{9A49D677-A6CA-427F-B9A7-A954827DE60B}" type="presParOf" srcId="{A0995D6A-1E21-4819-A17A-1F1A8FA9D3A7}" destId="{1B1A1D6B-466D-4002-93FD-572A3AB2628D}" srcOrd="0" destOrd="0" presId="urn:microsoft.com/office/officeart/2005/8/layout/hierarchy1"/>
    <dgm:cxn modelId="{88C9C09E-1F7F-47FF-AB20-B96A7661D16D}" type="presParOf" srcId="{1B1A1D6B-466D-4002-93FD-572A3AB2628D}" destId="{F3C8C6D8-C50C-4492-B73B-78FCE22C470D}" srcOrd="0" destOrd="0" presId="urn:microsoft.com/office/officeart/2005/8/layout/hierarchy1"/>
    <dgm:cxn modelId="{2B94BA13-FD74-402A-BC3C-9A3ED903276B}" type="presParOf" srcId="{1B1A1D6B-466D-4002-93FD-572A3AB2628D}" destId="{4AE775CA-284B-48B1-89E9-87B2337EA4C9}" srcOrd="1" destOrd="0" presId="urn:microsoft.com/office/officeart/2005/8/layout/hierarchy1"/>
    <dgm:cxn modelId="{80D42326-8CCE-44F5-919F-6EDD40AB672B}" type="presParOf" srcId="{A0995D6A-1E21-4819-A17A-1F1A8FA9D3A7}" destId="{07AB721F-F823-45A9-9235-D0C51B15869E}" srcOrd="1" destOrd="0" presId="urn:microsoft.com/office/officeart/2005/8/layout/hierarchy1"/>
    <dgm:cxn modelId="{3F2D5CC3-B3FA-4040-BA11-3E7C79A674D0}" type="presParOf" srcId="{DCAB8584-BB42-4DB3-B63E-37882932E5F9}" destId="{30FEAAA9-4784-48EA-848F-1472FE5B1E98}" srcOrd="1" destOrd="0" presId="urn:microsoft.com/office/officeart/2005/8/layout/hierarchy1"/>
    <dgm:cxn modelId="{B08414A7-F78C-4E5F-83CF-CCCABED186B2}" type="presParOf" srcId="{30FEAAA9-4784-48EA-848F-1472FE5B1E98}" destId="{59A7C1D2-8418-43BE-BD82-09C4D012706C}" srcOrd="0" destOrd="0" presId="urn:microsoft.com/office/officeart/2005/8/layout/hierarchy1"/>
    <dgm:cxn modelId="{5CB73D2B-8E4D-4322-A195-9AC6B699809B}" type="presParOf" srcId="{59A7C1D2-8418-43BE-BD82-09C4D012706C}" destId="{EC4D728E-8C44-43DE-B483-0C2F756CD20A}" srcOrd="0" destOrd="0" presId="urn:microsoft.com/office/officeart/2005/8/layout/hierarchy1"/>
    <dgm:cxn modelId="{76CE0649-B8D3-42B0-977E-74B2AA82E0EF}" type="presParOf" srcId="{59A7C1D2-8418-43BE-BD82-09C4D012706C}" destId="{4677CCF1-CBAE-4DD7-866A-FBC5110B909D}" srcOrd="1" destOrd="0" presId="urn:microsoft.com/office/officeart/2005/8/layout/hierarchy1"/>
    <dgm:cxn modelId="{CEE9A8E5-1737-4472-9427-772AB599794F}" type="presParOf" srcId="{30FEAAA9-4784-48EA-848F-1472FE5B1E98}" destId="{C8AEEAD0-3D64-4189-81A9-CE7976FAF05A}" srcOrd="1" destOrd="0" presId="urn:microsoft.com/office/officeart/2005/8/layout/hierarchy1"/>
    <dgm:cxn modelId="{54C61CC4-9BEC-4FAE-B800-51343B377900}" type="presParOf" srcId="{DCAB8584-BB42-4DB3-B63E-37882932E5F9}" destId="{3DD4AA26-22F2-4DF5-A66E-E8A8894E5691}" srcOrd="2" destOrd="0" presId="urn:microsoft.com/office/officeart/2005/8/layout/hierarchy1"/>
    <dgm:cxn modelId="{8172703D-35A8-42C9-B30B-4A4150F884B0}" type="presParOf" srcId="{3DD4AA26-22F2-4DF5-A66E-E8A8894E5691}" destId="{0083C05E-DAE6-4111-99A6-AFB3F602F6BE}" srcOrd="0" destOrd="0" presId="urn:microsoft.com/office/officeart/2005/8/layout/hierarchy1"/>
    <dgm:cxn modelId="{8299B84E-3309-4E36-863D-92B47790C560}" type="presParOf" srcId="{0083C05E-DAE6-4111-99A6-AFB3F602F6BE}" destId="{B77E8580-3F59-4EB0-BB64-61CAD5082075}" srcOrd="0" destOrd="0" presId="urn:microsoft.com/office/officeart/2005/8/layout/hierarchy1"/>
    <dgm:cxn modelId="{B6F34293-41DF-4CD1-9DDF-17D360F3CFF8}" type="presParOf" srcId="{0083C05E-DAE6-4111-99A6-AFB3F602F6BE}" destId="{D8363242-738F-4762-9FB6-DB675E4EA9A9}" srcOrd="1" destOrd="0" presId="urn:microsoft.com/office/officeart/2005/8/layout/hierarchy1"/>
    <dgm:cxn modelId="{9F6B822B-8AEC-4D23-811E-834699CBF9EA}" type="presParOf" srcId="{3DD4AA26-22F2-4DF5-A66E-E8A8894E5691}" destId="{7F0D1692-C1EC-4AA4-A2CE-1529F17E049C}" srcOrd="1" destOrd="0" presId="urn:microsoft.com/office/officeart/2005/8/layout/hierarchy1"/>
    <dgm:cxn modelId="{1DD9C84D-A026-451C-8584-554809F2EE5B}" type="presParOf" srcId="{DCAB8584-BB42-4DB3-B63E-37882932E5F9}" destId="{8DB0BE9B-19E2-4D6F-B2DC-C4F9030CB80A}" srcOrd="3" destOrd="0" presId="urn:microsoft.com/office/officeart/2005/8/layout/hierarchy1"/>
    <dgm:cxn modelId="{D92095A2-F5D3-44AD-996F-35F5EF343905}" type="presParOf" srcId="{8DB0BE9B-19E2-4D6F-B2DC-C4F9030CB80A}" destId="{C5CF1436-B24B-4A28-8511-3B6F1FFDC453}" srcOrd="0" destOrd="0" presId="urn:microsoft.com/office/officeart/2005/8/layout/hierarchy1"/>
    <dgm:cxn modelId="{B130CCDE-F847-4E3A-889B-9D50978DAD1A}" type="presParOf" srcId="{C5CF1436-B24B-4A28-8511-3B6F1FFDC453}" destId="{BF6A8766-BB04-4F8B-94D5-FEEE0BCE2263}" srcOrd="0" destOrd="0" presId="urn:microsoft.com/office/officeart/2005/8/layout/hierarchy1"/>
    <dgm:cxn modelId="{160BADC5-F5F9-4ACA-BE56-A8666BD96F05}" type="presParOf" srcId="{C5CF1436-B24B-4A28-8511-3B6F1FFDC453}" destId="{5D42C464-8E3B-477C-820C-10E00EA6F0A9}" srcOrd="1" destOrd="0" presId="urn:microsoft.com/office/officeart/2005/8/layout/hierarchy1"/>
    <dgm:cxn modelId="{D5007A48-620B-467F-AC5C-8DEB85DDC7C9}" type="presParOf" srcId="{8DB0BE9B-19E2-4D6F-B2DC-C4F9030CB80A}" destId="{178A21F3-EAC1-465F-A0BE-CC6277E6DB69}" srcOrd="1" destOrd="0" presId="urn:microsoft.com/office/officeart/2005/8/layout/hierarchy1"/>
    <dgm:cxn modelId="{2D99CCB4-B2A3-4556-8B5B-61D5F8FDCC42}" type="presParOf" srcId="{DCAB8584-BB42-4DB3-B63E-37882932E5F9}" destId="{9831CE95-F120-4310-A4DD-EB6DB069CDB8}" srcOrd="4" destOrd="0" presId="urn:microsoft.com/office/officeart/2005/8/layout/hierarchy1"/>
    <dgm:cxn modelId="{C0875C4B-5205-4323-A88D-9993DD4D5B0A}" type="presParOf" srcId="{9831CE95-F120-4310-A4DD-EB6DB069CDB8}" destId="{38083833-2361-4B32-A96C-77B67EACCF60}" srcOrd="0" destOrd="0" presId="urn:microsoft.com/office/officeart/2005/8/layout/hierarchy1"/>
    <dgm:cxn modelId="{5A9FC929-9C59-4ED7-B339-93A06F1727B7}" type="presParOf" srcId="{38083833-2361-4B32-A96C-77B67EACCF60}" destId="{A144B26E-76D5-4862-949F-37B7FFCF6279}" srcOrd="0" destOrd="0" presId="urn:microsoft.com/office/officeart/2005/8/layout/hierarchy1"/>
    <dgm:cxn modelId="{82948299-0884-4D0A-9292-655B1DF8E215}" type="presParOf" srcId="{38083833-2361-4B32-A96C-77B67EACCF60}" destId="{1E3635C2-3CC2-436B-B5F3-16ED719C0576}" srcOrd="1" destOrd="0" presId="urn:microsoft.com/office/officeart/2005/8/layout/hierarchy1"/>
    <dgm:cxn modelId="{474FCD3F-2E87-4E67-8007-31FBA86BDA14}" type="presParOf" srcId="{9831CE95-F120-4310-A4DD-EB6DB069CDB8}" destId="{EB8FADC1-4610-4DB1-A065-3B6403BD5EA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8C6D8-C50C-4492-B73B-78FCE22C470D}">
      <dsp:nvSpPr>
        <dsp:cNvPr id="0" name=""/>
        <dsp:cNvSpPr/>
      </dsp:nvSpPr>
      <dsp:spPr>
        <a:xfrm>
          <a:off x="3906" y="1381704"/>
          <a:ext cx="1903697" cy="1208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E775CA-284B-48B1-89E9-87B2337EA4C9}">
      <dsp:nvSpPr>
        <dsp:cNvPr id="0" name=""/>
        <dsp:cNvSpPr/>
      </dsp:nvSpPr>
      <dsp:spPr>
        <a:xfrm>
          <a:off x="215428" y="1582650"/>
          <a:ext cx="1903697" cy="120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Explored Named Entity Recognition, which didn’t give better results</a:t>
          </a:r>
          <a:endParaRPr lang="en-US" sz="1200" kern="1200" dirty="0"/>
        </a:p>
      </dsp:txBody>
      <dsp:txXfrm>
        <a:off x="250834" y="1618056"/>
        <a:ext cx="1832885" cy="1138036"/>
      </dsp:txXfrm>
    </dsp:sp>
    <dsp:sp modelId="{EC4D728E-8C44-43DE-B483-0C2F756CD20A}">
      <dsp:nvSpPr>
        <dsp:cNvPr id="0" name=""/>
        <dsp:cNvSpPr/>
      </dsp:nvSpPr>
      <dsp:spPr>
        <a:xfrm>
          <a:off x="2330648" y="1381704"/>
          <a:ext cx="1903697" cy="1208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77CCF1-CBAE-4DD7-866A-FBC5110B909D}">
      <dsp:nvSpPr>
        <dsp:cNvPr id="0" name=""/>
        <dsp:cNvSpPr/>
      </dsp:nvSpPr>
      <dsp:spPr>
        <a:xfrm>
          <a:off x="2542170" y="1582650"/>
          <a:ext cx="1903697" cy="120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Tried LLAMA model for small amount of 2010 year data.</a:t>
          </a:r>
          <a:endParaRPr lang="en-US" sz="1200" kern="1200"/>
        </a:p>
      </dsp:txBody>
      <dsp:txXfrm>
        <a:off x="2577576" y="1618056"/>
        <a:ext cx="1832885" cy="1138036"/>
      </dsp:txXfrm>
    </dsp:sp>
    <dsp:sp modelId="{B77E8580-3F59-4EB0-BB64-61CAD5082075}">
      <dsp:nvSpPr>
        <dsp:cNvPr id="0" name=""/>
        <dsp:cNvSpPr/>
      </dsp:nvSpPr>
      <dsp:spPr>
        <a:xfrm>
          <a:off x="4657390" y="1381704"/>
          <a:ext cx="1903697" cy="1208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363242-738F-4762-9FB6-DB675E4EA9A9}">
      <dsp:nvSpPr>
        <dsp:cNvPr id="0" name=""/>
        <dsp:cNvSpPr/>
      </dsp:nvSpPr>
      <dsp:spPr>
        <a:xfrm>
          <a:off x="4868912" y="1582650"/>
          <a:ext cx="1903697" cy="120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Tried to collect the Licenser and Licensee information for the entire 2010 dataset which had around 4147 documents. But it got timed out.</a:t>
          </a:r>
          <a:endParaRPr lang="en-US" sz="1200" kern="1200"/>
        </a:p>
      </dsp:txBody>
      <dsp:txXfrm>
        <a:off x="4904318" y="1618056"/>
        <a:ext cx="1832885" cy="1138036"/>
      </dsp:txXfrm>
    </dsp:sp>
    <dsp:sp modelId="{BF6A8766-BB04-4F8B-94D5-FEEE0BCE2263}">
      <dsp:nvSpPr>
        <dsp:cNvPr id="0" name=""/>
        <dsp:cNvSpPr/>
      </dsp:nvSpPr>
      <dsp:spPr>
        <a:xfrm>
          <a:off x="6984131" y="1381704"/>
          <a:ext cx="1903697" cy="1208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42C464-8E3B-477C-820C-10E00EA6F0A9}">
      <dsp:nvSpPr>
        <dsp:cNvPr id="0" name=""/>
        <dsp:cNvSpPr/>
      </dsp:nvSpPr>
      <dsp:spPr>
        <a:xfrm>
          <a:off x="7195653" y="1582650"/>
          <a:ext cx="1903697" cy="120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Tried with 200 and 100 records, it failed with timeout error.</a:t>
          </a:r>
          <a:endParaRPr lang="en-US" sz="1200" kern="1200"/>
        </a:p>
      </dsp:txBody>
      <dsp:txXfrm>
        <a:off x="7231059" y="1618056"/>
        <a:ext cx="1832885" cy="1138036"/>
      </dsp:txXfrm>
    </dsp:sp>
    <dsp:sp modelId="{A144B26E-76D5-4862-949F-37B7FFCF6279}">
      <dsp:nvSpPr>
        <dsp:cNvPr id="0" name=""/>
        <dsp:cNvSpPr/>
      </dsp:nvSpPr>
      <dsp:spPr>
        <a:xfrm>
          <a:off x="9310873" y="1381704"/>
          <a:ext cx="1903697" cy="12088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3635C2-3CC2-436B-B5F3-16ED719C0576}">
      <dsp:nvSpPr>
        <dsp:cNvPr id="0" name=""/>
        <dsp:cNvSpPr/>
      </dsp:nvSpPr>
      <dsp:spPr>
        <a:xfrm>
          <a:off x="9522395" y="1582650"/>
          <a:ext cx="1903697" cy="1208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Every record out of 4147 is huge so the data is divided into chunks and provided to the model.</a:t>
          </a:r>
        </a:p>
      </dsp:txBody>
      <dsp:txXfrm>
        <a:off x="9557801" y="1618056"/>
        <a:ext cx="1832885" cy="1138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11/30/2023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FB7DD-FAE7-2143-AD34-883AA8A5515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74FC1-8FAD-3749-841A-7088D0A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74FC1-8FAD-3749-841A-7088D0A667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9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11508792" cy="3197866"/>
          </a:xfrm>
        </p:spPr>
        <p:txBody>
          <a:bodyPr/>
          <a:lstStyle/>
          <a:p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SPECIAL TOPICS IN ANALYTICS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2400" b="0" dirty="0">
                <a:solidFill>
                  <a:schemeClr val="tx1"/>
                </a:solidFill>
              </a:rPr>
              <a:t>Text Analytics – Extracting Licenser and Licensee</a:t>
            </a:r>
            <a:br>
              <a:rPr lang="en-US" sz="5400" dirty="0">
                <a:solidFill>
                  <a:schemeClr val="tx1"/>
                </a:solidFill>
              </a:rPr>
            </a:b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4084600"/>
            <a:ext cx="9144000" cy="18342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0" dirty="0">
                <a:solidFill>
                  <a:schemeClr val="tx1"/>
                </a:solidFill>
              </a:rPr>
              <a:t>Hari Priya </a:t>
            </a:r>
            <a:r>
              <a:rPr lang="en-US" sz="2400" b="0" dirty="0" err="1">
                <a:solidFill>
                  <a:schemeClr val="tx1"/>
                </a:solidFill>
              </a:rPr>
              <a:t>Avarampalayam</a:t>
            </a:r>
            <a:r>
              <a:rPr lang="en-US" sz="2400" b="0" dirty="0">
                <a:solidFill>
                  <a:schemeClr val="tx1"/>
                </a:solidFill>
              </a:rPr>
              <a:t> Manoharan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4568651"/>
            <a:ext cx="6153150" cy="309877"/>
          </a:xfrm>
        </p:spPr>
        <p:txBody>
          <a:bodyPr/>
          <a:lstStyle/>
          <a:p>
            <a:r>
              <a:rPr lang="en-US" sz="2400" baseline="30000" dirty="0">
                <a:solidFill>
                  <a:schemeClr val="accent2"/>
                </a:solidFill>
              </a:rPr>
              <a:t>09-15-2023</a:t>
            </a:r>
          </a:p>
        </p:txBody>
      </p:sp>
    </p:spTree>
    <p:extLst>
      <p:ext uri="{BB962C8B-B14F-4D97-AF65-F5344CB8AC3E}">
        <p14:creationId xmlns:p14="http://schemas.microsoft.com/office/powerpoint/2010/main" val="12389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5CCA-BC7C-175F-518A-A1788EF2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B804-8211-127D-E6F0-1BD6C6D0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Find good platform that provides GPU.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Repeat for all the files and fetch CSV files. (Divide among team)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Observe the fetched dataset and look for patterns or new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Measure the accuracy</a:t>
            </a:r>
          </a:p>
        </p:txBody>
      </p:sp>
    </p:spTree>
    <p:extLst>
      <p:ext uri="{BB962C8B-B14F-4D97-AF65-F5344CB8AC3E}">
        <p14:creationId xmlns:p14="http://schemas.microsoft.com/office/powerpoint/2010/main" val="255165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618-79E0-23DE-368F-2F0CC554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CSV file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0846D-8600-5D47-3FFB-A43897FCF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6884D-C97A-8C8F-3E31-701ECE26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4" y="1673135"/>
            <a:ext cx="117163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3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D156E-9C76-B63F-364B-E1549382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Identifying Technology Words from 2010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4DBA-8720-14BF-8543-98824D0A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Problem Statement:</a:t>
            </a:r>
          </a:p>
          <a:p>
            <a:pPr marL="576263" lvl="1" indent="-342900"/>
            <a:r>
              <a:rPr lang="en-IN" sz="1200" dirty="0"/>
              <a:t>Fetch the technology-related words from the 2010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200" dirty="0"/>
              <a:t>Models used:</a:t>
            </a:r>
          </a:p>
          <a:p>
            <a:pPr marL="576263" lvl="1" indent="-342900"/>
            <a:r>
              <a:rPr lang="en-IN" sz="1200" dirty="0"/>
              <a:t>NER – Fetched all the entities</a:t>
            </a:r>
          </a:p>
          <a:p>
            <a:pPr marL="576263" lvl="1" indent="-342900"/>
            <a:r>
              <a:rPr lang="en-IN" sz="1200" dirty="0"/>
              <a:t>Filtered words based on the term “Technology” or “Technologies”.</a:t>
            </a:r>
          </a:p>
          <a:p>
            <a:pPr marL="342900" lvl="1" indent="-342900">
              <a:buSzPct val="95000"/>
            </a:pPr>
            <a:r>
              <a:rPr lang="en-IN" sz="1200" b="1" dirty="0">
                <a:solidFill>
                  <a:schemeClr val="accent2"/>
                </a:solidFill>
              </a:rPr>
              <a:t>Issue:</a:t>
            </a:r>
          </a:p>
          <a:p>
            <a:pPr marL="576263" lvl="1" indent="-342900"/>
            <a:r>
              <a:rPr lang="en-IN" sz="1200" dirty="0"/>
              <a:t>There could be company name ending with technologies</a:t>
            </a:r>
          </a:p>
          <a:p>
            <a:pPr marL="576263" lvl="1" indent="-342900"/>
            <a:r>
              <a:rPr lang="en-IN" sz="1200" dirty="0"/>
              <a:t>Couldn’t fetch properly all the technologies.</a:t>
            </a:r>
          </a:p>
          <a:p>
            <a:pPr marL="342900" lvl="1" indent="-342900">
              <a:buSzPct val="95000"/>
            </a:pPr>
            <a:r>
              <a:rPr lang="en-IN" sz="1200" b="1" dirty="0">
                <a:solidFill>
                  <a:schemeClr val="accent2"/>
                </a:solidFill>
              </a:rPr>
              <a:t>Solution:</a:t>
            </a:r>
          </a:p>
          <a:p>
            <a:pPr marL="576263" lvl="1" indent="-342900"/>
            <a:r>
              <a:rPr lang="en-IN" sz="1200" dirty="0"/>
              <a:t>Use llama to fetch technology</a:t>
            </a:r>
          </a:p>
          <a:p>
            <a:pPr marL="576263" lvl="1" indent="-342900"/>
            <a:r>
              <a:rPr lang="en-IN" sz="1200" dirty="0"/>
              <a:t>Use global technology dictionary to filter the terms</a:t>
            </a:r>
          </a:p>
          <a:p>
            <a:pPr lvl="1" indent="0">
              <a:buNone/>
            </a:pPr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71257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F313-1219-F5CE-23FA-5047DC7FE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NER Implementation &amp;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836E-2900-80E5-BEBA-788BD749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F9659-6873-3978-3671-4308549A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20" y="1788326"/>
            <a:ext cx="7277328" cy="4254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9F9FA-7D20-E66F-EB92-79B3172C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1" y="2578941"/>
            <a:ext cx="4464279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02FB-1A52-F32D-D966-9380B3BF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Tried GPT3.5 turbo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EF137-F981-DA13-27A5-AF8EAB947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010" y="1667193"/>
            <a:ext cx="5936299" cy="417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BE160-B7F1-80BA-BB50-BABBDADA6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52" y="2436435"/>
            <a:ext cx="5089748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3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90E4-2840-3AEA-58C1-D26BBA8C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F679-D588-A4A5-F4E7-6F3C6CD8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566"/>
            <a:ext cx="11430000" cy="45311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Phase 1:</a:t>
            </a:r>
          </a:p>
          <a:p>
            <a:pPr marL="576263" lvl="1" indent="-342900"/>
            <a:r>
              <a:rPr lang="en-IN" dirty="0"/>
              <a:t>Fetching Licensor and Licensee information using LLAMA2 model with prompt type.</a:t>
            </a:r>
          </a:p>
          <a:p>
            <a:pPr marL="576263" lvl="1" indent="-342900"/>
            <a:r>
              <a:rPr lang="en-IN" dirty="0"/>
              <a:t>It was successful but we couldn’t capture the entire data due to GPU </a:t>
            </a:r>
            <a:r>
              <a:rPr lang="en-IN"/>
              <a:t>issue.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Phase 2: </a:t>
            </a:r>
          </a:p>
          <a:p>
            <a:pPr marL="576263" lvl="1" indent="-342900"/>
            <a:r>
              <a:rPr lang="en-IN" dirty="0"/>
              <a:t>Fetching what technology was used in the document.</a:t>
            </a:r>
          </a:p>
          <a:p>
            <a:pPr marL="576263" lvl="1" indent="-342900"/>
            <a:r>
              <a:rPr lang="en-IN" dirty="0"/>
              <a:t>Used NER and Turbo GPT 3.5</a:t>
            </a:r>
          </a:p>
          <a:p>
            <a:pPr marL="576263" lvl="1" indent="-342900"/>
            <a:r>
              <a:rPr lang="en-IN" dirty="0"/>
              <a:t>It wasn’t giving good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Phase 3:</a:t>
            </a:r>
          </a:p>
          <a:p>
            <a:pPr marL="576263" lvl="1" indent="-342900"/>
            <a:r>
              <a:rPr lang="en-IN" dirty="0"/>
              <a:t>Fetching Licensor and Licensee information using QA model/type.</a:t>
            </a:r>
          </a:p>
        </p:txBody>
      </p:sp>
    </p:spTree>
    <p:extLst>
      <p:ext uri="{BB962C8B-B14F-4D97-AF65-F5344CB8AC3E}">
        <p14:creationId xmlns:p14="http://schemas.microsoft.com/office/powerpoint/2010/main" val="251789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1CA4-19FE-F920-9633-673DB6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B177-4048-9581-FF8D-710CD32C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Tried QA model from </a:t>
            </a:r>
            <a:r>
              <a:rPr lang="en-IN" dirty="0" err="1"/>
              <a:t>Langchain</a:t>
            </a:r>
            <a:r>
              <a:rPr lang="en-IN" dirty="0"/>
              <a:t> framework to fetch Licensor and Licensee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Result:</a:t>
            </a:r>
          </a:p>
          <a:p>
            <a:pPr marL="576263" lvl="1" indent="-342900"/>
            <a:r>
              <a:rPr lang="en-IN" dirty="0"/>
              <a:t>Prompts give better results compared to QA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99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C2D7-D4E3-77C3-259F-1B775A6E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CF4C8E-40EA-4AB9-4A50-8DC57B4DF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765" y="6009858"/>
            <a:ext cx="9144470" cy="381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4F126-7D56-4F28-7ED0-7D09B92C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0" y="1471489"/>
            <a:ext cx="6026460" cy="4426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4DC18-B71F-DF86-51BA-DB4A0957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961" y="2609789"/>
            <a:ext cx="4019757" cy="2349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B27777-C7BE-F9A0-F0AE-1629100B7FBB}"/>
              </a:ext>
            </a:extLst>
          </p:cNvPr>
          <p:cNvSpPr txBox="1"/>
          <p:nvPr/>
        </p:nvSpPr>
        <p:spPr>
          <a:xfrm flipH="1">
            <a:off x="7447278" y="5352633"/>
            <a:ext cx="438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FF0000"/>
                </a:solidFill>
                <a:latin typeface="Sofia Pro Medium" panose="020B0000000000000000" pitchFamily="34" charset="0"/>
              </a:rPr>
              <a:t>Prompt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56D13-E4E2-1868-F392-2F5D06287165}"/>
              </a:ext>
            </a:extLst>
          </p:cNvPr>
          <p:cNvSpPr txBox="1"/>
          <p:nvPr/>
        </p:nvSpPr>
        <p:spPr>
          <a:xfrm>
            <a:off x="8839200" y="183896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>
                <a:solidFill>
                  <a:srgbClr val="FF0000"/>
                </a:solidFill>
                <a:latin typeface="Sofia Pro Medium" panose="020B0000000000000000" pitchFamily="34" charset="0"/>
              </a:rPr>
              <a:t>QA output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E5E986A-D6D2-11FA-5086-01D5432997AB}"/>
              </a:ext>
            </a:extLst>
          </p:cNvPr>
          <p:cNvSpPr/>
          <p:nvPr/>
        </p:nvSpPr>
        <p:spPr>
          <a:xfrm>
            <a:off x="9367520" y="2208292"/>
            <a:ext cx="162560" cy="2878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C303EE4-48BE-E216-BDCE-11545530A5AB}"/>
              </a:ext>
            </a:extLst>
          </p:cNvPr>
          <p:cNvSpPr/>
          <p:nvPr/>
        </p:nvSpPr>
        <p:spPr>
          <a:xfrm>
            <a:off x="8146175" y="5665869"/>
            <a:ext cx="162560" cy="28789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76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440B-D543-9CC8-9309-728FB64C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F0AD-26F5-3091-0B51-85CE929E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Fetched Licensor and Licensee information for the assigned rows with temperature=0.5.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Analysed accuracy for the same.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Fetched Technology for few rows with assigned temperature=0.3 and with two different prompts.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Different prompts give </a:t>
            </a:r>
            <a:r>
              <a:rPr lang="en-IN"/>
              <a:t>similar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72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C39A-8649-DC44-A3D9-E9261653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Accuracy Analysis for Licensor and Licensee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699AB-7E7C-BCD5-48CB-1555AC92F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959203"/>
            <a:ext cx="6085433" cy="34863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2C0B6-C7DD-A7F3-9C62-02F9B5FB7BF1}"/>
              </a:ext>
            </a:extLst>
          </p:cNvPr>
          <p:cNvSpPr txBox="1"/>
          <p:nvPr/>
        </p:nvSpPr>
        <p:spPr>
          <a:xfrm flipH="1">
            <a:off x="6924037" y="2505670"/>
            <a:ext cx="480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solidFill>
                  <a:schemeClr val="tx2"/>
                </a:solidFill>
                <a:latin typeface="Sofia Pro Medium" panose="020B0000000000000000" pitchFamily="34" charset="0"/>
              </a:rPr>
              <a:t>Model’s Output: </a:t>
            </a:r>
            <a:r>
              <a:rPr lang="en-US" dirty="0">
                <a:latin typeface="Sofia Pro Medium" panose="020B0000000000000000" pitchFamily="34" charset="0"/>
              </a:rPr>
              <a:t>The Licensee is Fish &amp; Richardson P.C., the Licensor is PR Newswire Association LLC</a:t>
            </a:r>
            <a:endParaRPr lang="en-IN" dirty="0">
              <a:latin typeface="Sofia Pro Medium" panose="020B0000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072AA-FBE5-0210-55EE-89A14777FBA2}"/>
              </a:ext>
            </a:extLst>
          </p:cNvPr>
          <p:cNvSpPr txBox="1"/>
          <p:nvPr/>
        </p:nvSpPr>
        <p:spPr>
          <a:xfrm flipH="1">
            <a:off x="7157719" y="3738880"/>
            <a:ext cx="3190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2"/>
                </a:solidFill>
                <a:latin typeface="Sofia Pro Medium" panose="020B0000000000000000" pitchFamily="34" charset="0"/>
              </a:rPr>
              <a:t>Actual:</a:t>
            </a:r>
            <a:r>
              <a:rPr lang="en-IN" dirty="0">
                <a:latin typeface="Sofia Pro Medium" panose="020B0000000000000000" pitchFamily="34" charset="0"/>
              </a:rPr>
              <a:t> </a:t>
            </a:r>
            <a:r>
              <a:rPr lang="en-IN" sz="1800" kern="1200" dirty="0" err="1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rPr>
              <a:t>NextWave</a:t>
            </a:r>
            <a:r>
              <a:rPr lang="en-IN" sz="1800" kern="1200" dirty="0">
                <a:solidFill>
                  <a:schemeClr val="tx1"/>
                </a:solidFill>
                <a:latin typeface="Sofia Pro Medium" panose="020B0000000000000000" pitchFamily="34" charset="0"/>
                <a:ea typeface="+mn-ea"/>
                <a:cs typeface="+mn-cs"/>
              </a:rPr>
              <a:t> Telecom Inc. &amp; Cingular Wireless</a:t>
            </a:r>
          </a:p>
          <a:p>
            <a:endParaRPr lang="en-IN" sz="1800" kern="1200" dirty="0">
              <a:solidFill>
                <a:schemeClr val="tx1"/>
              </a:solidFill>
              <a:latin typeface="Sofia Pro Medium" panose="020B0000000000000000" pitchFamily="34" charset="0"/>
              <a:ea typeface="+mn-ea"/>
              <a:cs typeface="+mn-cs"/>
            </a:endParaRPr>
          </a:p>
          <a:p>
            <a:pPr algn="l"/>
            <a:r>
              <a:rPr lang="en-IN" dirty="0">
                <a:latin typeface="Sofia Pro Medium" panose="020B0000000000000000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8551-E718-E232-088A-669EB05805D6}"/>
              </a:ext>
            </a:extLst>
          </p:cNvPr>
          <p:cNvSpPr txBox="1"/>
          <p:nvPr/>
        </p:nvSpPr>
        <p:spPr>
          <a:xfrm flipH="1">
            <a:off x="2143758" y="5860772"/>
            <a:ext cx="80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solidFill>
                  <a:schemeClr val="accent2"/>
                </a:solidFill>
                <a:latin typeface="Sofia Pro Medium" panose="020B0000000000000000" pitchFamily="34" charset="0"/>
              </a:rPr>
              <a:t>Actual data doesn’t match with document as well as model’s output </a:t>
            </a:r>
          </a:p>
        </p:txBody>
      </p:sp>
    </p:spTree>
    <p:extLst>
      <p:ext uri="{BB962C8B-B14F-4D97-AF65-F5344CB8AC3E}">
        <p14:creationId xmlns:p14="http://schemas.microsoft.com/office/powerpoint/2010/main" val="353461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0C72-A8CA-A68B-E2A3-F3DCF3CE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6988-9498-A4ED-4A06-49E2365A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task at hand involves researching a model that possesses the capability to effectively analyze text data, comprehend its content, and accurately extract information related to Licensers and Licensees.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Fetching Technology from the License 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Categorizing the similar documents</a:t>
            </a:r>
          </a:p>
        </p:txBody>
      </p:sp>
    </p:spTree>
    <p:extLst>
      <p:ext uri="{BB962C8B-B14F-4D97-AF65-F5344CB8AC3E}">
        <p14:creationId xmlns:p14="http://schemas.microsoft.com/office/powerpoint/2010/main" val="4038238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235B-B00F-467E-3D68-4905CE5C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EADB-AEE0-0CF5-7527-3625B4F2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Filtered License documents of 2012 from list of documents.</a:t>
            </a:r>
          </a:p>
          <a:p>
            <a:r>
              <a:rPr lang="en-IN" dirty="0"/>
              <a:t>It filtered 265 rows from </a:t>
            </a:r>
            <a:r>
              <a:rPr lang="en-IN"/>
              <a:t>4917 rows.</a:t>
            </a:r>
          </a:p>
        </p:txBody>
      </p:sp>
    </p:spTree>
    <p:extLst>
      <p:ext uri="{BB962C8B-B14F-4D97-AF65-F5344CB8AC3E}">
        <p14:creationId xmlns:p14="http://schemas.microsoft.com/office/powerpoint/2010/main" val="396659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235B-B00F-467E-3D68-4905CE5C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EADB-AEE0-0CF5-7527-3625B4F2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Verified 2011 Documents manually but didn’t find any similar documents.</a:t>
            </a:r>
          </a:p>
          <a:p>
            <a:r>
              <a:rPr lang="en-IN" dirty="0"/>
              <a:t>Removed </a:t>
            </a:r>
            <a:r>
              <a:rPr lang="en-IN"/>
              <a:t>duplicate records.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046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1BCE-A140-854F-4566-B4B4C79A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8314-B6BE-7514-17CA-40133D081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Removed the duplicate records for 2011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Data Preprocessing – removed special characters, </a:t>
            </a:r>
            <a:r>
              <a:rPr lang="en-IN" dirty="0" err="1"/>
              <a:t>stopwords</a:t>
            </a:r>
            <a:r>
              <a:rPr lang="en-IN" dirty="0"/>
              <a:t>, converted to lower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Performed cosine similarity and used K-means to cluster the Similar 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Tried with 5 and 10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Uploaded two csv with the similar records.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DF974-4FEF-BBFA-B2CA-9C60BBE1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088" y="3240210"/>
            <a:ext cx="4581032" cy="31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E58-2890-3851-538E-76CEC899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8B3B-446C-EE32-CA15-A2921965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Cosine similarity is not grouping properly.</a:t>
            </a:r>
          </a:p>
          <a:p>
            <a:r>
              <a:rPr lang="en-IN" dirty="0"/>
              <a:t>Below is the word cloud of two documents </a:t>
            </a:r>
            <a:r>
              <a:rPr lang="en-IN"/>
              <a:t>in cluster 1.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283CB-0C00-B279-390B-9D2FE233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18" y="3336876"/>
            <a:ext cx="7455283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3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88A-3F97-04A2-7C77-66DF898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96DF-57D8-8AA8-A44C-FEFDFC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BEB39-E877-45F2-C78F-0119BF17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588564"/>
            <a:ext cx="10164081" cy="59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1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4245-F3D3-94B2-067D-48F38C2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F5F6-2DC1-11C4-42E5-8A1294CED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Used </a:t>
            </a:r>
            <a:r>
              <a:rPr lang="en-IN" dirty="0" err="1"/>
              <a:t>Fuzzywuzzy</a:t>
            </a:r>
            <a:r>
              <a:rPr lang="en-IN" dirty="0"/>
              <a:t> similarity score to fetch similar 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Removed records that were 100% similar.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Filtered the records that had more than 80% similarity score and calculated the number of </a:t>
            </a:r>
            <a:r>
              <a:rPr lang="en-IN"/>
              <a:t>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6127B-9C52-7C58-B1B4-E4DA365CE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00" y="3642294"/>
            <a:ext cx="9322279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85256" y="1780373"/>
            <a:ext cx="4156364" cy="2218171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Thank you!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B99C-75D9-857A-F5D1-D9E4F4EB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IN" dirty="0"/>
              <a:t>Model Implementation &amp;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41E4CC-230C-25E7-B2F3-1B7AEEBF49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32037"/>
              </p:ext>
            </p:extLst>
          </p:nvPr>
        </p:nvGraphicFramePr>
        <p:xfrm>
          <a:off x="381000" y="1788326"/>
          <a:ext cx="11430000" cy="417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241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E991-DACC-BAF3-138F-71D90C0E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0385F-5A76-B291-E7EE-6A7C1890D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06" y="1850538"/>
            <a:ext cx="4782685" cy="11113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42C9D-676C-00E7-92A2-02DFECD5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4" y="3068328"/>
            <a:ext cx="4713307" cy="2492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D0844-A7E7-5900-5964-07C38B956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038" y="2181553"/>
            <a:ext cx="6217536" cy="301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FC7149-6D94-DF86-148D-9F303F151023}"/>
              </a:ext>
            </a:extLst>
          </p:cNvPr>
          <p:cNvSpPr txBox="1"/>
          <p:nvPr/>
        </p:nvSpPr>
        <p:spPr>
          <a:xfrm>
            <a:off x="6096000" y="1812221"/>
            <a:ext cx="445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dirty="0">
                <a:latin typeface="Sofia Pro Medium" panose="020B0000000000000000" pitchFamily="34" charset="0"/>
              </a:rPr>
              <a:t>Splitting every data into chunks for the model</a:t>
            </a:r>
          </a:p>
        </p:txBody>
      </p:sp>
    </p:spTree>
    <p:extLst>
      <p:ext uri="{BB962C8B-B14F-4D97-AF65-F5344CB8AC3E}">
        <p14:creationId xmlns:p14="http://schemas.microsoft.com/office/powerpoint/2010/main" val="337160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EC7F-FDDC-FCB1-DF9A-FA4FED53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606C-9435-4923-22D9-BF0C28DD8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C3444-99F0-CFA5-F313-74998881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06861"/>
            <a:ext cx="9284177" cy="28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212F-AD0E-78C3-7342-4396AB540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CBED-1616-A3D4-3040-7E38F551C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Every time we run the model on the same data, sometimes model is not sure about the Licenser or Licensee information but sometimes it is sure about the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AD215-93CC-EF67-81D1-AE840790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36" y="3201792"/>
            <a:ext cx="6617040" cy="67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287C8-168E-4FF6-016E-D8BC2B90A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79" y="4173221"/>
            <a:ext cx="8865056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8D97-88F2-172F-2114-8120FC58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Next Week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F18A-B841-93CD-8D30-E54D19F7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Split 4000 records into 50 records and try to collect the Licenser and Licensee information for the entire 2010 dataset and save it in a csv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Since LLAMA is giving better results, research on accuracy measuring techniques to evaluate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Resolve how to handle the randomness from the observation?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06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62D2-4A82-E396-B491-63903C75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F9C61-D68E-2C26-E075-CE61FEF80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Implemented method to fetch 50 records from 4147 records into 800 csv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To resolve the randomness, rerun the model on those records to fetch the accurate result after fetching 800 csv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Tried with different temperatures 0.5, 0.8 and 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Some cases 0.8 is better. But need to explore and verify.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err="1"/>
              <a:t>Colab</a:t>
            </a:r>
            <a:r>
              <a:rPr lang="en-IN" dirty="0"/>
              <a:t> GPU subscription limit. Completely blocked due to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B86FC-DDAD-7D4D-10B2-AE0F2515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473" y="4280937"/>
            <a:ext cx="3651111" cy="13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9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6596-27B2-2860-71AE-C72D5E29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&amp;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98381-BE98-71B6-5482-AA1B08303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58485"/>
            <a:ext cx="6413859" cy="417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CD071-7647-A91C-7227-A0A1901E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699" y="1658485"/>
            <a:ext cx="2463927" cy="3143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A6D1D-82DC-26EB-4939-3CA9DF66B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180" y="5136201"/>
            <a:ext cx="1549480" cy="104780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0D54A5C-66C6-C537-7AD0-CDEAED44F0D8}"/>
              </a:ext>
            </a:extLst>
          </p:cNvPr>
          <p:cNvSpPr/>
          <p:nvPr/>
        </p:nvSpPr>
        <p:spPr>
          <a:xfrm>
            <a:off x="7253416" y="3645243"/>
            <a:ext cx="667265" cy="6301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699724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791</Words>
  <Application>Microsoft Office PowerPoint</Application>
  <PresentationFormat>Widescreen</PresentationFormat>
  <Paragraphs>98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Sofia Pro Medium</vt:lpstr>
      <vt:lpstr>Palatino</vt:lpstr>
      <vt:lpstr>MAT008_Robinson_PPT_template_20160817_1e</vt:lpstr>
      <vt:lpstr>      SPECIAL TOPICS IN ANALYTICS Text Analytics – Extracting Licenser and Licensee </vt:lpstr>
      <vt:lpstr>PROBLEM STATEMENT</vt:lpstr>
      <vt:lpstr>Model Implementation &amp; Challenges</vt:lpstr>
      <vt:lpstr>Demo</vt:lpstr>
      <vt:lpstr>Result</vt:lpstr>
      <vt:lpstr>Observations</vt:lpstr>
      <vt:lpstr>Next Week Plan</vt:lpstr>
      <vt:lpstr>Implementation &amp; Challenges</vt:lpstr>
      <vt:lpstr>Demo &amp; Result</vt:lpstr>
      <vt:lpstr>Future plan</vt:lpstr>
      <vt:lpstr>CSV file update</vt:lpstr>
      <vt:lpstr>Identifying Technology Words from 2010 data</vt:lpstr>
      <vt:lpstr>NER Implementation &amp; Result</vt:lpstr>
      <vt:lpstr>Tried GPT3.5 turbo</vt:lpstr>
      <vt:lpstr>Quick Overview</vt:lpstr>
      <vt:lpstr>QA model</vt:lpstr>
      <vt:lpstr>Observation</vt:lpstr>
      <vt:lpstr>Next Update</vt:lpstr>
      <vt:lpstr>Accuracy Analysis for Licensor and Licensee</vt:lpstr>
      <vt:lpstr>Next Update</vt:lpstr>
      <vt:lpstr>Next Update</vt:lpstr>
      <vt:lpstr>Next Update</vt:lpstr>
      <vt:lpstr>Observation</vt:lpstr>
      <vt:lpstr>PowerPoint Presentation</vt:lpstr>
      <vt:lpstr>Next Update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Priya Avarampalayam Manoharan</cp:lastModifiedBy>
  <cp:revision>49</cp:revision>
  <dcterms:created xsi:type="dcterms:W3CDTF">2020-09-25T14:57:05Z</dcterms:created>
  <dcterms:modified xsi:type="dcterms:W3CDTF">2023-11-30T20:33:34Z</dcterms:modified>
</cp:coreProperties>
</file>